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9"/>
  </p:notesMasterIdLst>
  <p:sldIdLst>
    <p:sldId id="256" r:id="rId2"/>
    <p:sldId id="258" r:id="rId3"/>
    <p:sldId id="257" r:id="rId4"/>
    <p:sldId id="263" r:id="rId5"/>
    <p:sldId id="264" r:id="rId6"/>
    <p:sldId id="271" r:id="rId7"/>
    <p:sldId id="265" r:id="rId8"/>
    <p:sldId id="266" r:id="rId9"/>
    <p:sldId id="276" r:id="rId10"/>
    <p:sldId id="275" r:id="rId11"/>
    <p:sldId id="272" r:id="rId12"/>
    <p:sldId id="277" r:id="rId13"/>
    <p:sldId id="293" r:id="rId14"/>
    <p:sldId id="285" r:id="rId15"/>
    <p:sldId id="282" r:id="rId16"/>
    <p:sldId id="283" r:id="rId17"/>
    <p:sldId id="284" r:id="rId18"/>
    <p:sldId id="278" r:id="rId19"/>
    <p:sldId id="280" r:id="rId20"/>
    <p:sldId id="281" r:id="rId21"/>
    <p:sldId id="297" r:id="rId22"/>
    <p:sldId id="286" r:id="rId23"/>
    <p:sldId id="287" r:id="rId24"/>
    <p:sldId id="294" r:id="rId25"/>
    <p:sldId id="288" r:id="rId26"/>
    <p:sldId id="289" r:id="rId27"/>
    <p:sldId id="290" r:id="rId28"/>
    <p:sldId id="291" r:id="rId29"/>
    <p:sldId id="295" r:id="rId30"/>
    <p:sldId id="260" r:id="rId31"/>
    <p:sldId id="261" r:id="rId32"/>
    <p:sldId id="262" r:id="rId33"/>
    <p:sldId id="267" r:id="rId34"/>
    <p:sldId id="268" r:id="rId35"/>
    <p:sldId id="269" r:id="rId36"/>
    <p:sldId id="259" r:id="rId37"/>
    <p:sldId id="296" r:id="rId3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59A14-E953-4A4C-95C5-3530D6BC1DF4}" type="datetimeFigureOut">
              <a:rPr lang="nl-NL" smtClean="0"/>
              <a:t>18-6-2018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D621-52B8-4192-880D-AB42A208D86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086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C2384A6-E0BC-4DAF-9C25-2CC27CAAE00C}" type="datetime1">
              <a:rPr lang="nl-NL" smtClean="0"/>
              <a:t>18-6-2018</a:t>
            </a:fld>
            <a:endParaRPr lang="nl-NL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55E743-4FFB-4F1E-A884-E5DD3AB0A555}" type="datetime1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06F287-C8B7-4E98-A267-9AEFC4730CD1}" type="datetime1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D4D377-A0C8-4EF4-8C5C-09DBC1941C7E}" type="datetime1">
              <a:rPr lang="nl-NL" smtClean="0"/>
              <a:t>18-6-2018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AC42EBF-4460-462D-B33A-735D834E8D3B}" type="datetime1">
              <a:rPr lang="nl-NL" smtClean="0"/>
              <a:t>18-6-2018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47B2E-2446-46F9-BD4A-F688721B22F5}" type="datetime1">
              <a:rPr lang="nl-NL" smtClean="0"/>
              <a:t>18-6-2018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214A6-79BC-4D6F-990D-B01529077AC0}" type="datetime1">
              <a:rPr lang="nl-NL" smtClean="0"/>
              <a:t>18-6-2018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FFEFC7-AF18-494D-A413-677EDAFF9DD2}" type="datetime1">
              <a:rPr lang="nl-NL" smtClean="0"/>
              <a:t>18-6-2018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8353F6-66D1-495D-9C7E-3297358185BA}" type="datetime1">
              <a:rPr lang="nl-NL" smtClean="0"/>
              <a:t>18-6-2018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6640FDC-02C3-4FF0-974A-C586C6981590}" type="datetime1">
              <a:rPr lang="nl-NL" smtClean="0"/>
              <a:t>18-6-2018</a:t>
            </a:fld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3" name="Tijdelijke aanduiding voor afbeelding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nl-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 op het pictogram als u een afbeelding wilt toevoegen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F03BAA7-A9A1-48F9-A3CE-F2DBF3D14471}" type="datetime1">
              <a:rPr lang="nl-NL" smtClean="0"/>
              <a:t>18-6-2018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nd diagonale hoek rechthoek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DFC5A78-940E-4AE9-B580-72AD9B89C570}" type="datetime1">
              <a:rPr lang="nl-NL" smtClean="0"/>
              <a:t>18-6-2018</a:t>
            </a:fld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A9F6477-0987-4FAD-B5E7-CDEC2827A756}" type="slidenum">
              <a:rPr lang="nl-NL" smtClean="0"/>
              <a:t>‹nr.›</a:t>
            </a:fld>
            <a:endParaRPr lang="nl-NL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zC1dhjq0H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JJ91sIZfjaw?t=75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epluQc_M0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cNXA7szlmA?t=213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Fqy4jjeHAY?t=851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ij-leren.nl/autisme-communicatie.php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taalbeter.nl/Pages/nl-NL/Volwassen-Autisme/10-tips-voor-het-communiceren-met-mensen-met-autisme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UCyaA0PytF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H2IMeY8Jr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tebenbnxJ4" TargetMode="External"/><Relationship Id="rId2" Type="http://schemas.openxmlformats.org/officeDocument/2006/relationships/hyperlink" Target="https://www.youtube.com/watch?v=k4bZ-cZrQsw&amp;t=7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Taalbeschouwing 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collegeweek 4.8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5584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Oude </a:t>
            </a:r>
            <a:r>
              <a:rPr lang="nl-NL" dirty="0"/>
              <a:t>definitie: </a:t>
            </a:r>
            <a:r>
              <a:rPr lang="nl-NL" i="1" dirty="0"/>
              <a:t>ESM</a:t>
            </a:r>
            <a:r>
              <a:rPr lang="nl-NL" dirty="0"/>
              <a:t> (ernstige spraak- en taalmoeilijkheden</a:t>
            </a:r>
            <a:r>
              <a:rPr lang="nl-NL" dirty="0" smtClean="0"/>
              <a:t>).</a:t>
            </a:r>
          </a:p>
          <a:p>
            <a:endParaRPr lang="nl-NL" dirty="0"/>
          </a:p>
          <a:p>
            <a:r>
              <a:rPr lang="nl-NL" dirty="0" smtClean="0"/>
              <a:t>Engelse definitie: </a:t>
            </a:r>
            <a:r>
              <a:rPr lang="nl-NL" i="1" dirty="0" smtClean="0"/>
              <a:t>SLI </a:t>
            </a:r>
            <a:r>
              <a:rPr lang="nl-NL" dirty="0" smtClean="0"/>
              <a:t>(</a:t>
            </a:r>
            <a:r>
              <a:rPr lang="nl-NL" dirty="0" err="1" smtClean="0"/>
              <a:t>specific</a:t>
            </a:r>
            <a:r>
              <a:rPr lang="nl-NL" dirty="0" smtClean="0"/>
              <a:t> </a:t>
            </a:r>
            <a:r>
              <a:rPr lang="nl-NL" dirty="0" err="1" smtClean="0"/>
              <a:t>language</a:t>
            </a:r>
            <a:r>
              <a:rPr lang="nl-NL" dirty="0" smtClean="0"/>
              <a:t> </a:t>
            </a:r>
            <a:r>
              <a:rPr lang="nl-NL" dirty="0" err="1" smtClean="0"/>
              <a:t>impairment</a:t>
            </a:r>
            <a:r>
              <a:rPr lang="nl-NL" dirty="0" smtClean="0"/>
              <a:t>).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TOS </a:t>
            </a:r>
            <a:r>
              <a:rPr lang="nl-NL" dirty="0"/>
              <a:t>≠ taalachterstand (didactische resistentie</a:t>
            </a:r>
            <a:r>
              <a:rPr lang="nl-NL" dirty="0" smtClean="0"/>
              <a:t>).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828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strike="sngStrike" dirty="0" smtClean="0"/>
              <a:t>1</a:t>
            </a:r>
            <a:r>
              <a:rPr lang="nl-NL" i="1" strike="sngStrike" dirty="0"/>
              <a:t>. Wat is TOS en hoe ziet dat eruit?</a:t>
            </a:r>
            <a:endParaRPr lang="nl-NL" strike="sngStrike" dirty="0"/>
          </a:p>
          <a:p>
            <a:pPr marL="0" indent="0">
              <a:buNone/>
            </a:pPr>
            <a:r>
              <a:rPr lang="nl-NL" i="1" dirty="0"/>
              <a:t>2. Hoeveel kinderen hebben TOS? Kom ik ze tegen in de klas?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3. Hoe kan ik als docent een leerling met TOS helpen?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4. Welke communicatieproblemen kunnen autistische leerlingen hebben?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726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Prevalentie dyslexie? </a:t>
            </a:r>
          </a:p>
          <a:p>
            <a:pPr marL="0" indent="0">
              <a:buNone/>
            </a:pPr>
            <a:r>
              <a:rPr lang="nl-NL" dirty="0" smtClean="0"/>
              <a:t>ca. 5%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Comorbiditeit?</a:t>
            </a:r>
          </a:p>
          <a:p>
            <a:endParaRPr lang="nl-NL" dirty="0"/>
          </a:p>
          <a:p>
            <a:r>
              <a:rPr lang="nl-NL" dirty="0" smtClean="0"/>
              <a:t>Prevalentie TOS: 5 - 7%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ADHD: ca. 5%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- autisme: ca. 1 - 2%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1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Bij NT2-leerlingen vaak </a:t>
            </a:r>
            <a:r>
              <a:rPr lang="nl-NL" dirty="0" err="1" smtClean="0"/>
              <a:t>onderdiagnose</a:t>
            </a:r>
            <a:r>
              <a:rPr lang="nl-NL" dirty="0" smtClean="0"/>
              <a:t>: </a:t>
            </a:r>
            <a:r>
              <a:rPr lang="nl-NL" dirty="0"/>
              <a:t>weinig woorden, moeite op woorden komen, slecht verstaanbaar, veel fouten in zinsbouw, erg korte </a:t>
            </a:r>
            <a:r>
              <a:rPr lang="nl-NL" dirty="0" smtClean="0"/>
              <a:t>zinnen.</a:t>
            </a:r>
          </a:p>
          <a:p>
            <a:endParaRPr lang="nl-NL" dirty="0"/>
          </a:p>
          <a:p>
            <a:r>
              <a:rPr lang="nl-NL" dirty="0" smtClean="0">
                <a:hlinkClick r:id="rId2"/>
              </a:rPr>
              <a:t>Multiculturele communicatie.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966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klas?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8"/>
            <a:ext cx="2520280" cy="3560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Afbeeldingsresultaat voor passend onderwijs loes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920" y="1772816"/>
            <a:ext cx="2517797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95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Passend onderwijs: 2014, basisonderwijs vs. speciaal basisonderwijs. </a:t>
            </a:r>
          </a:p>
          <a:p>
            <a:endParaRPr lang="nl-NL" dirty="0" smtClean="0"/>
          </a:p>
          <a:p>
            <a:r>
              <a:rPr lang="nl-NL" dirty="0" smtClean="0"/>
              <a:t>Soms ambulante begeleiding op basisschool, middelbare school, mbo door instellingen als </a:t>
            </a:r>
            <a:r>
              <a:rPr lang="nl-NL" dirty="0" err="1" smtClean="0"/>
              <a:t>Kentalis</a:t>
            </a:r>
            <a:r>
              <a:rPr lang="nl-NL" dirty="0" smtClean="0"/>
              <a:t> en </a:t>
            </a:r>
            <a:r>
              <a:rPr lang="nl-NL" dirty="0" err="1" smtClean="0"/>
              <a:t>Auris</a:t>
            </a:r>
            <a:r>
              <a:rPr lang="nl-NL" dirty="0" smtClean="0"/>
              <a:t>.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98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Cluster 2: doof/slechthorend of een communicatieve beperking.</a:t>
            </a:r>
          </a:p>
          <a:p>
            <a:endParaRPr lang="nl-NL" dirty="0"/>
          </a:p>
          <a:p>
            <a:r>
              <a:rPr lang="nl-NL" dirty="0" smtClean="0"/>
              <a:t>Communicatieve beperking: TOS of vorm van autisme. </a:t>
            </a:r>
          </a:p>
          <a:p>
            <a:endParaRPr lang="nl-NL" dirty="0"/>
          </a:p>
          <a:p>
            <a:r>
              <a:rPr lang="nl-NL" dirty="0" smtClean="0"/>
              <a:t>Indicatie cluster 2? Dan vaak ambulant begeleider.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22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Hoeveel kinderen hebben TOS? Kom ik ze tegen in de klas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Filmpje middelbare school.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29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strike="sngStrike" dirty="0" smtClean="0"/>
              <a:t>1</a:t>
            </a:r>
            <a:r>
              <a:rPr lang="nl-NL" i="1" strike="sngStrike" dirty="0"/>
              <a:t>. Wat is TOS en hoe ziet dat eruit?</a:t>
            </a:r>
            <a:endParaRPr lang="nl-NL" strike="sngStrike" dirty="0"/>
          </a:p>
          <a:p>
            <a:pPr marL="0" indent="0">
              <a:buNone/>
            </a:pPr>
            <a:r>
              <a:rPr lang="nl-NL" i="1" strike="sngStrike" dirty="0"/>
              <a:t>2. Hoeveel kinderen hebben TOS? Kom ik ze tegen in de klas?</a:t>
            </a:r>
            <a:endParaRPr lang="nl-NL" strike="sngStrike" dirty="0"/>
          </a:p>
          <a:p>
            <a:pPr marL="0" indent="0">
              <a:buNone/>
            </a:pPr>
            <a:r>
              <a:rPr lang="nl-NL" i="1" dirty="0"/>
              <a:t>3. Hoe kan ik als docent een leerling met TOS helpen?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4. Welke communicatieproblemen kunnen autistische leerlingen hebben?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326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Hoe kan ik als docent een leerling met TOS helpen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Deze vraag laat zich niet in een paar dia's beantwoorden …</a:t>
            </a:r>
          </a:p>
          <a:p>
            <a:endParaRPr lang="nl-NL" dirty="0"/>
          </a:p>
          <a:p>
            <a:r>
              <a:rPr lang="nl-NL" dirty="0" smtClean="0"/>
              <a:t>Wikiwijs: </a:t>
            </a:r>
            <a:r>
              <a:rPr lang="nl-NL" i="1" dirty="0" smtClean="0"/>
              <a:t>Handboek TOS</a:t>
            </a:r>
            <a:r>
              <a:rPr lang="nl-NL" dirty="0" smtClean="0"/>
              <a:t>, veel concrete tips. </a:t>
            </a:r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4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Kijk eerst dit eens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Waarom is dit raar?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88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Hoe kan ik als docent een leerling met TOS helpen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Leerlingen met 'echte' indicatie: krijgen dus ook hulp via instanties. </a:t>
            </a:r>
          </a:p>
          <a:p>
            <a:endParaRPr lang="nl-NL" dirty="0"/>
          </a:p>
          <a:p>
            <a:r>
              <a:rPr lang="nl-NL" dirty="0"/>
              <a:t>Examen: meer tijd (net als bv. bij dyslexie</a:t>
            </a:r>
            <a:r>
              <a:rPr lang="nl-NL" dirty="0" smtClean="0"/>
              <a:t>).</a:t>
            </a:r>
          </a:p>
          <a:p>
            <a:endParaRPr lang="nl-NL" dirty="0"/>
          </a:p>
          <a:p>
            <a:r>
              <a:rPr lang="nl-NL" dirty="0" smtClean="0"/>
              <a:t>Wikiwijs: materiaal van SLO voor lezen, schrijven, luisteren, spreken.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01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3. Hoe kan ik als docent een leerling met TOS helpen?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Later evt. zelf verder bekijken: filmpjes van meisje met TOS (Mariëlle Vermeulen).</a:t>
            </a:r>
          </a:p>
          <a:p>
            <a:endParaRPr lang="nl-NL" dirty="0" smtClean="0"/>
          </a:p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youtu.be/kcNXA7szlmA?t=213</a:t>
            </a:r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9208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strike="sngStrike" dirty="0" smtClean="0"/>
              <a:t>1</a:t>
            </a:r>
            <a:r>
              <a:rPr lang="nl-NL" i="1" strike="sngStrike" dirty="0"/>
              <a:t>. Wat is TOS en hoe ziet dat eruit?</a:t>
            </a:r>
            <a:endParaRPr lang="nl-NL" strike="sngStrike" dirty="0"/>
          </a:p>
          <a:p>
            <a:pPr marL="0" indent="0">
              <a:buNone/>
            </a:pPr>
            <a:r>
              <a:rPr lang="nl-NL" i="1" strike="sngStrike" dirty="0"/>
              <a:t>2. Hoeveel kinderen hebben TOS? Kom ik ze tegen in de klas?</a:t>
            </a:r>
            <a:endParaRPr lang="nl-NL" strike="sngStrike" dirty="0"/>
          </a:p>
          <a:p>
            <a:pPr marL="0" indent="0">
              <a:buNone/>
            </a:pPr>
            <a:r>
              <a:rPr lang="nl-NL" i="1" strike="sngStrike" dirty="0"/>
              <a:t>3. Hoe kan ik als docent een leerling met TOS helpen?</a:t>
            </a:r>
            <a:endParaRPr lang="nl-NL" strike="sngStrike" dirty="0"/>
          </a:p>
          <a:p>
            <a:pPr marL="0" indent="0">
              <a:buNone/>
            </a:pPr>
            <a:r>
              <a:rPr lang="nl-NL" i="1" dirty="0"/>
              <a:t>4. Welke </a:t>
            </a:r>
            <a:r>
              <a:rPr lang="nl-NL" i="1" dirty="0" smtClean="0"/>
              <a:t>communicatieproblemen kunnen autistische leerlingen hebben?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1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Hypothese: verschillen in bouw van het brein. Onderzoek bij jongens met TOS, met autisme (plus controlegroep). 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● </a:t>
            </a:r>
            <a:r>
              <a:rPr lang="nl-NL" dirty="0"/>
              <a:t>jongens met TOS: linkerhersenhelft </a:t>
            </a:r>
            <a:r>
              <a:rPr lang="nl-NL" dirty="0" smtClean="0"/>
              <a:t>	kleiner</a:t>
            </a:r>
            <a:r>
              <a:rPr lang="nl-NL" dirty="0"/>
              <a:t>, rechts juist groter 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(= verklaring </a:t>
            </a:r>
            <a:r>
              <a:rPr lang="nl-NL" dirty="0"/>
              <a:t>moeite met taal)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43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Hypothese: verschillen in bouw van het brein. Onderzoek bij jongens met TOS, met autisme (plus controlegroep). 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● </a:t>
            </a:r>
            <a:r>
              <a:rPr lang="nl-NL" dirty="0"/>
              <a:t>jongens met autisme: links normaal, </a:t>
            </a:r>
            <a:r>
              <a:rPr lang="nl-NL" dirty="0" smtClean="0"/>
              <a:t>	rechts </a:t>
            </a:r>
            <a:r>
              <a:rPr lang="nl-NL" dirty="0"/>
              <a:t>nog groter dan bij TOS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● </a:t>
            </a:r>
            <a:r>
              <a:rPr lang="nl-NL" dirty="0"/>
              <a:t>geen stoornis: links iets groter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39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- </a:t>
            </a:r>
            <a:r>
              <a:rPr lang="nl-NL" dirty="0" smtClean="0"/>
              <a:t>communicatieproblemen bij </a:t>
            </a:r>
            <a:r>
              <a:rPr lang="nl-NL" dirty="0"/>
              <a:t>autisme: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	● informatieverwerking anders</a:t>
            </a:r>
          </a:p>
          <a:p>
            <a:pPr marL="0" indent="0">
              <a:buNone/>
            </a:pPr>
            <a:r>
              <a:rPr lang="nl-NL" dirty="0"/>
              <a:t>	● conceptvorming komt niet tot stand</a:t>
            </a:r>
          </a:p>
          <a:p>
            <a:pPr marL="0" indent="0">
              <a:buNone/>
            </a:pPr>
            <a:r>
              <a:rPr lang="nl-NL" dirty="0"/>
              <a:t>	● moeite met betekenisverlening</a:t>
            </a:r>
          </a:p>
          <a:p>
            <a:pPr marL="0" indent="0">
              <a:buNone/>
            </a:pPr>
            <a:r>
              <a:rPr lang="nl-NL" dirty="0"/>
              <a:t>	● details op de voorgrond</a:t>
            </a:r>
          </a:p>
          <a:p>
            <a:pPr marL="0" indent="0">
              <a:buNone/>
            </a:pPr>
            <a:r>
              <a:rPr lang="nl-NL" dirty="0"/>
              <a:t>	● verhaal niet kunnen plannen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3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531392"/>
              </p:ext>
            </p:extLst>
          </p:nvPr>
        </p:nvGraphicFramePr>
        <p:xfrm>
          <a:off x="457200" y="1646238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TOS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autisme</a:t>
                      </a:r>
                      <a:endParaRPr lang="nl-N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- compenseren met gebaren</a:t>
                      </a:r>
                    </a:p>
                    <a:p>
                      <a:r>
                        <a:rPr lang="nl-NL" sz="2400" dirty="0" smtClean="0"/>
                        <a:t>- korte verhalen</a:t>
                      </a:r>
                    </a:p>
                    <a:p>
                      <a:r>
                        <a:rPr lang="nl-NL" sz="2400" dirty="0" smtClean="0"/>
                        <a:t>- moeite met misverstanden in communicatie </a:t>
                      </a:r>
                    </a:p>
                    <a:p>
                      <a:endParaRPr lang="nl-NL" sz="2400" dirty="0" smtClean="0"/>
                    </a:p>
                    <a:p>
                      <a:r>
                        <a:rPr lang="nl-NL" sz="2400" dirty="0" smtClean="0"/>
                        <a:t>gebaren hebben effect: ouders passen zich ook aan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- reageren minder</a:t>
                      </a:r>
                      <a:r>
                        <a:rPr lang="nl-NL" sz="2400" baseline="0" dirty="0" smtClean="0"/>
                        <a:t> op beurtwisseling</a:t>
                      </a:r>
                    </a:p>
                    <a:p>
                      <a:r>
                        <a:rPr lang="nl-NL" sz="2400" baseline="0" dirty="0" smtClean="0"/>
                        <a:t>- veel details</a:t>
                      </a:r>
                    </a:p>
                    <a:p>
                      <a:r>
                        <a:rPr lang="nl-NL" sz="2400" baseline="0" dirty="0" smtClean="0"/>
                        <a:t>- sluit minder goed aan bij conversatie</a:t>
                      </a:r>
                      <a:endParaRPr lang="nl-NL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68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Prevalentie TOS: 5 - 7%</a:t>
            </a:r>
          </a:p>
          <a:p>
            <a:pPr marL="0" indent="0">
              <a:buNone/>
            </a:pPr>
            <a:r>
              <a:rPr lang="nl-NL" dirty="0"/>
              <a:t>	- ADHD: ca. 5%</a:t>
            </a:r>
          </a:p>
          <a:p>
            <a:pPr marL="0" indent="0">
              <a:buNone/>
            </a:pPr>
            <a:r>
              <a:rPr lang="nl-NL" dirty="0"/>
              <a:t>	- autisme: ca. 1 - 2</a:t>
            </a:r>
            <a:r>
              <a:rPr lang="nl-NL" dirty="0" smtClean="0"/>
              <a:t>%: hiervan </a:t>
            </a:r>
            <a:r>
              <a:rPr lang="nl-NL" u="sng" dirty="0" smtClean="0"/>
              <a:t>50 - 80% </a:t>
            </a:r>
            <a:r>
              <a:rPr lang="nl-NL" dirty="0" smtClean="0"/>
              <a:t>	taalontwikkelingsstoornis (vooral 	pragmatisch)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</a:t>
            </a:r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69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4. </a:t>
            </a:r>
            <a:r>
              <a:rPr lang="nl-NL" dirty="0" smtClean="0"/>
              <a:t>Communicatieproblemen bij autisme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Voorbeeld communicatieprobleem bij autisme.</a:t>
            </a:r>
            <a:r>
              <a:rPr lang="nl-NL" dirty="0" smtClean="0"/>
              <a:t> (vanaf 14.15 + vanaf 17.30)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73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Asperger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77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Thema van vandaag: communicatieve stoornissen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Niet alleen uitspraak (bv. slissen, stotteren).</a:t>
            </a:r>
          </a:p>
          <a:p>
            <a:endParaRPr lang="nl-NL" dirty="0"/>
          </a:p>
          <a:p>
            <a:r>
              <a:rPr lang="nl-NL" dirty="0" smtClean="0"/>
              <a:t>Ook </a:t>
            </a:r>
            <a:r>
              <a:rPr lang="nl-NL" dirty="0" smtClean="0"/>
              <a:t>pragmatische stoornissen: </a:t>
            </a:r>
            <a:r>
              <a:rPr lang="nl-NL" dirty="0" smtClean="0"/>
              <a:t>maximes van Grice, coherente communicatie.</a:t>
            </a:r>
          </a:p>
          <a:p>
            <a:endParaRPr lang="nl-NL" dirty="0"/>
          </a:p>
          <a:p>
            <a:r>
              <a:rPr lang="nl-NL" dirty="0" smtClean="0"/>
              <a:t>Inzoomen: TOS + autisme.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2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Asperger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´</a:t>
            </a:r>
            <a:r>
              <a:rPr lang="nl-NL" dirty="0"/>
              <a:t>Welke t vervalt er van het woord </a:t>
            </a:r>
            <a:r>
              <a:rPr lang="nl-NL" dirty="0" err="1"/>
              <a:t>eighteen</a:t>
            </a:r>
            <a:r>
              <a:rPr lang="nl-NL" dirty="0"/>
              <a:t>, de eerst of de tweede?’, vroeg Dirk aan zijn docente Engels.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Achttien</a:t>
            </a:r>
            <a:r>
              <a:rPr lang="nl-NL" dirty="0"/>
              <a:t>, had zij zojuist uitgelegd, spel je met twee t’s, in het Engels vervalt er een t.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De </a:t>
            </a:r>
            <a:r>
              <a:rPr lang="nl-NL" dirty="0"/>
              <a:t>docente dacht dat Dirk een grapje maakte, maar hij meende het serieus. Toen zij het antwoord schuldig bleef, verliet Dirk boos de klas.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420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Asperger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Taalgebruik leerlingen vaak op hoger niveau dan taalbegrip.</a:t>
            </a:r>
          </a:p>
          <a:p>
            <a:endParaRPr lang="nl-NL" dirty="0"/>
          </a:p>
          <a:p>
            <a:r>
              <a:rPr lang="nl-NL" dirty="0"/>
              <a:t>Normaal tot zeer begaafde leerlingen met autisme </a:t>
            </a:r>
            <a:r>
              <a:rPr lang="nl-NL" dirty="0" smtClean="0"/>
              <a:t>in communicatie </a:t>
            </a:r>
            <a:r>
              <a:rPr lang="nl-NL" dirty="0"/>
              <a:t>regelmatig overschat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/>
              <a:t>bron: </a:t>
            </a:r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wij-leren.nl/autisme-communicatie.php</a:t>
            </a:r>
            <a:r>
              <a:rPr lang="nl-NL" dirty="0" smtClean="0"/>
              <a:t> (geraadpleegd op 17-06-2018)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33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ASS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Breed begrip (vandaar afkorting: 'spectrum').</a:t>
            </a:r>
          </a:p>
          <a:p>
            <a:endParaRPr lang="nl-NL" dirty="0"/>
          </a:p>
          <a:p>
            <a:r>
              <a:rPr lang="nl-NL" dirty="0" smtClean="0"/>
              <a:t>Individueel afstemmen, evt. in communicatieprofiel: weten hoe leerling communiceert + welke problemen er kunnen spelen.</a:t>
            </a:r>
          </a:p>
          <a:p>
            <a:endParaRPr lang="nl-NL" dirty="0"/>
          </a:p>
          <a:p>
            <a:r>
              <a:rPr lang="nl-NL" dirty="0" smtClean="0"/>
              <a:t>Docententeam samen met leerling + ouders.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76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Letterlijk of figuurlijk?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Natalie (10 jr.) zegt </a:t>
            </a:r>
            <a:r>
              <a:rPr lang="nl-NL" dirty="0"/>
              <a:t>tegen de leerkracht: “Ik heb gegymd, dat kun je wel zien</a:t>
            </a:r>
          </a:p>
          <a:p>
            <a:pPr marL="0" indent="0">
              <a:buNone/>
            </a:pPr>
            <a:r>
              <a:rPr lang="nl-NL" dirty="0"/>
              <a:t>aan mijn haar”.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</a:t>
            </a:r>
            <a:r>
              <a:rPr lang="nl-NL" dirty="0"/>
              <a:t>leerkracht vraagt: “Hoe kan ik dat zien?”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Natalie antwoordt</a:t>
            </a:r>
            <a:r>
              <a:rPr lang="nl-NL" dirty="0"/>
              <a:t>: “Nou, met je ogen natuurlijk.”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76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Letterlijk of figuurlijk?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Jarno (14 jr.) </a:t>
            </a:r>
            <a:r>
              <a:rPr lang="nl-NL" dirty="0"/>
              <a:t>komt bij de Intern Begeleider en vertelt dat het in de klas op dat</a:t>
            </a:r>
          </a:p>
          <a:p>
            <a:pPr marL="0" indent="0">
              <a:buNone/>
            </a:pPr>
            <a:r>
              <a:rPr lang="nl-NL" dirty="0"/>
              <a:t>moment niet goed gaat.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Leerkracht </a:t>
            </a:r>
            <a:r>
              <a:rPr lang="nl-NL" dirty="0"/>
              <a:t>maakt de opmerking: “Als het </a:t>
            </a:r>
            <a:r>
              <a:rPr lang="nl-NL" dirty="0" smtClean="0"/>
              <a:t>hier is </a:t>
            </a:r>
            <a:r>
              <a:rPr lang="nl-NL" dirty="0"/>
              <a:t>gebeurd, gaan we er wat aan doen.”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Jarno </a:t>
            </a:r>
            <a:r>
              <a:rPr lang="nl-NL" dirty="0"/>
              <a:t>zegt: “Nee niet hier, in</a:t>
            </a:r>
          </a:p>
          <a:p>
            <a:pPr marL="0" indent="0">
              <a:buNone/>
            </a:pPr>
            <a:r>
              <a:rPr lang="nl-NL" dirty="0"/>
              <a:t>lokaal </a:t>
            </a:r>
            <a:r>
              <a:rPr lang="nl-NL" dirty="0" smtClean="0"/>
              <a:t>14.”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696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Letterlijk of figuurlijk?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Leerkracht </a:t>
            </a:r>
            <a:r>
              <a:rPr lang="nl-NL" dirty="0"/>
              <a:t>zegt tegen </a:t>
            </a:r>
            <a:r>
              <a:rPr lang="nl-NL" dirty="0" smtClean="0"/>
              <a:t>Agnes (15 </a:t>
            </a:r>
            <a:r>
              <a:rPr lang="nl-NL" dirty="0" err="1" smtClean="0"/>
              <a:t>jr</a:t>
            </a:r>
            <a:r>
              <a:rPr lang="nl-NL" dirty="0" smtClean="0"/>
              <a:t>): </a:t>
            </a:r>
            <a:r>
              <a:rPr lang="nl-NL" dirty="0"/>
              <a:t>“Je zit op een speciale school, hoe </a:t>
            </a:r>
            <a:r>
              <a:rPr lang="nl-NL" dirty="0" smtClean="0"/>
              <a:t>kom je </a:t>
            </a:r>
            <a:r>
              <a:rPr lang="nl-NL" dirty="0"/>
              <a:t>hier zo terecht?” 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Agnes </a:t>
            </a:r>
            <a:r>
              <a:rPr lang="nl-NL" dirty="0"/>
              <a:t>antwoordt: ”Eerst op de snelweg, toen </a:t>
            </a:r>
            <a:r>
              <a:rPr lang="nl-NL" dirty="0" smtClean="0"/>
              <a:t>was er </a:t>
            </a:r>
            <a:r>
              <a:rPr lang="nl-NL" dirty="0"/>
              <a:t>een bordje met 2 kilometer en Groningen Zuid en toen was ik hier</a:t>
            </a:r>
            <a:r>
              <a:rPr lang="nl-NL" dirty="0" smtClean="0"/>
              <a:t>.”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7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Tips voor communicatie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Link naar site met tips voor communicatie.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Let op: 'autisme' is net als TOS een breed begrip. Iedereen is anders.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25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dirty="0" smtClean="0"/>
              <a:t>1</a:t>
            </a:r>
            <a:r>
              <a:rPr lang="nl-NL" i="1" dirty="0"/>
              <a:t>. Wat is TOS en hoe ziet dat eruit?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2. Hoeveel kinderen hebben TOS? Kom ik ze tegen in de klas?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3. Hoe kan ik als docent een leerling met TOS helpen?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4. Welke communicatieproblemen </a:t>
            </a:r>
            <a:r>
              <a:rPr lang="nl-NL" i="1" dirty="0" smtClean="0"/>
              <a:t>kunnen autistische leerlingen hebben?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5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Centrale vragen: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i="1" dirty="0" smtClean="0"/>
              <a:t>1</a:t>
            </a:r>
            <a:r>
              <a:rPr lang="nl-NL" i="1" dirty="0"/>
              <a:t>. Wat is TOS en hoe ziet dat eruit?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2. Hoeveel kinderen hebben TOS? Kom ik ze tegen in de klas?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3. Hoe kan ik als docent een leerling met TOS helpen?</a:t>
            </a:r>
            <a:endParaRPr lang="nl-NL" dirty="0"/>
          </a:p>
          <a:p>
            <a:pPr marL="0" indent="0">
              <a:buNone/>
            </a:pPr>
            <a:r>
              <a:rPr lang="nl-NL" i="1" dirty="0"/>
              <a:t>4. Welke communicatieproblemen </a:t>
            </a:r>
            <a:r>
              <a:rPr lang="nl-NL" i="1" dirty="0" smtClean="0"/>
              <a:t>kunnen autistische leerlingen hebben?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78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pic>
        <p:nvPicPr>
          <p:cNvPr id="1026" name="Picture 2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132856"/>
            <a:ext cx="4765501" cy="285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723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Logopediste over TOS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12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Filmpje Ezra (vanaf 3.50)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>
                <a:hlinkClick r:id="rId3"/>
              </a:rPr>
              <a:t>Filmpje Karina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985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I.h.a</a:t>
            </a:r>
            <a:r>
              <a:rPr lang="nl-NL" dirty="0"/>
              <a:t>.: verbindingen tussen hersengebieden anders, taal minder goed verwerkt (moeite met onthouden + leren van woorden/klanken</a:t>
            </a:r>
            <a:r>
              <a:rPr lang="nl-NL" dirty="0" smtClean="0"/>
              <a:t>).</a:t>
            </a:r>
            <a:endParaRPr lang="nl-NL" dirty="0"/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70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1. Wat is TOS en hoe ziet dat eruit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Onzichtbaar probleem, </a:t>
            </a:r>
            <a:r>
              <a:rPr lang="nl-NL" dirty="0"/>
              <a:t>dus hierdoor snel onbegrip</a:t>
            </a:r>
          </a:p>
          <a:p>
            <a:endParaRPr lang="nl-NL" dirty="0" smtClean="0"/>
          </a:p>
          <a:p>
            <a:r>
              <a:rPr lang="nl-NL" dirty="0" smtClean="0"/>
              <a:t>Vaak </a:t>
            </a:r>
            <a:r>
              <a:rPr lang="nl-NL" dirty="0"/>
              <a:t>aanname verstandelijke beperking, maar bij TOS staat dit op </a:t>
            </a:r>
            <a:r>
              <a:rPr lang="nl-NL" dirty="0" smtClean="0"/>
              <a:t>zichzelf.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≠ </a:t>
            </a:r>
            <a:r>
              <a:rPr lang="nl-NL" dirty="0"/>
              <a:t>laag </a:t>
            </a:r>
            <a:r>
              <a:rPr lang="nl-NL" dirty="0" smtClean="0"/>
              <a:t>IQ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≠ </a:t>
            </a:r>
            <a:r>
              <a:rPr lang="nl-NL" dirty="0"/>
              <a:t>laag taalaanbod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6477-0987-4FAD-B5E7-CDEC2827A756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60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ieterij">
  <a:themeElements>
    <a:clrScheme name="Gieterij">
      <a:dk1>
        <a:sysClr val="windowText" lastClr="000000"/>
      </a:dk1>
      <a:lt1>
        <a:sysClr val="window" lastClr="C1C1E1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ieterij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Gieterij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C1C1E1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278</TotalTime>
  <Words>1257</Words>
  <Application>Microsoft Office PowerPoint</Application>
  <PresentationFormat>Diavoorstelling (4:3)</PresentationFormat>
  <Paragraphs>213</Paragraphs>
  <Slides>37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37</vt:i4>
      </vt:variant>
    </vt:vector>
  </HeadingPairs>
  <TitlesOfParts>
    <vt:vector size="38" baseType="lpstr">
      <vt:lpstr>Gieterij</vt:lpstr>
      <vt:lpstr>Taalbeschouwing 2</vt:lpstr>
      <vt:lpstr>Kijk eerst dit eens …</vt:lpstr>
      <vt:lpstr>Thema van vandaag: communicatieve stoornissen</vt:lpstr>
      <vt:lpstr>Centrale vragen:</vt:lpstr>
      <vt:lpstr>1. Wat is TOS en hoe ziet dat eruit?</vt:lpstr>
      <vt:lpstr>1. Wat is TOS en hoe ziet dat eruit?</vt:lpstr>
      <vt:lpstr>1. Wat is TOS en hoe ziet dat eruit?</vt:lpstr>
      <vt:lpstr>1. Wat is TOS en hoe ziet dat eruit?</vt:lpstr>
      <vt:lpstr>1. Wat is TOS en hoe ziet dat eruit?</vt:lpstr>
      <vt:lpstr>1. Wat is TOS en hoe ziet dat eruit?</vt:lpstr>
      <vt:lpstr>Centrale vragen:</vt:lpstr>
      <vt:lpstr>2. Hoeveel kinderen hebben TOS? Kom ik ze tegen in de klas?</vt:lpstr>
      <vt:lpstr>2. Hoeveel kinderen hebben TOS? Kom ik ze tegen in de klas?</vt:lpstr>
      <vt:lpstr>2. Hoeveel kinderen hebben TOS? Kom ik ze tegen in de klas?</vt:lpstr>
      <vt:lpstr>2. Hoeveel kinderen hebben TOS? Kom ik ze tegen in de klas?</vt:lpstr>
      <vt:lpstr>2. Hoeveel kinderen hebben TOS? Kom ik ze tegen in de klas?</vt:lpstr>
      <vt:lpstr>2. Hoeveel kinderen hebben TOS? Kom ik ze tegen in de klas?</vt:lpstr>
      <vt:lpstr>Centrale vragen:</vt:lpstr>
      <vt:lpstr>3. Hoe kan ik als docent een leerling met TOS helpen?</vt:lpstr>
      <vt:lpstr>3. Hoe kan ik als docent een leerling met TOS helpen?</vt:lpstr>
      <vt:lpstr>3. Hoe kan ik als docent een leerling met TOS helpen?</vt:lpstr>
      <vt:lpstr>Centrale vragen:</vt:lpstr>
      <vt:lpstr>4. Communicatieproblemen bij autisme</vt:lpstr>
      <vt:lpstr>4. Communicatieproblemen bij autisme</vt:lpstr>
      <vt:lpstr>4. Communicatieproblemen bij autisme</vt:lpstr>
      <vt:lpstr>4. Communicatieproblemen bij autisme</vt:lpstr>
      <vt:lpstr>4. Communicatieproblemen bij autisme</vt:lpstr>
      <vt:lpstr>4. Communicatieproblemen bij autisme</vt:lpstr>
      <vt:lpstr>Asperger</vt:lpstr>
      <vt:lpstr>Asperger</vt:lpstr>
      <vt:lpstr>Asperger</vt:lpstr>
      <vt:lpstr>ASS</vt:lpstr>
      <vt:lpstr>Letterlijk of figuurlijk?</vt:lpstr>
      <vt:lpstr>Letterlijk of figuurlijk?</vt:lpstr>
      <vt:lpstr>Letterlijk of figuurlijk?</vt:lpstr>
      <vt:lpstr>Tips voor communicatie</vt:lpstr>
      <vt:lpstr>Centrale vragen: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Taalbeschouwing 2</dc:title>
  <dc:creator>J. Bruining</dc:creator>
  <cp:lastModifiedBy>J. Bruining</cp:lastModifiedBy>
  <cp:revision>19</cp:revision>
  <dcterms:created xsi:type="dcterms:W3CDTF">2018-06-17T18:49:32Z</dcterms:created>
  <dcterms:modified xsi:type="dcterms:W3CDTF">2018-06-18T11:13:18Z</dcterms:modified>
</cp:coreProperties>
</file>